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6" r:id="rId7"/>
    <p:sldId id="264" r:id="rId8"/>
    <p:sldId id="265" r:id="rId9"/>
    <p:sldId id="267" r:id="rId10"/>
    <p:sldId id="261" r:id="rId11"/>
    <p:sldId id="262" r:id="rId12"/>
    <p:sldId id="269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ED7E4-DCDE-4CF7-BC60-9148474B0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1A0FE8-C461-4761-8BEA-55A0BC967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B1B6D95-0492-4ABA-AF24-14A38BED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B95-D0BE-45AE-A6D0-28E3424C6B80}" type="datetimeFigureOut">
              <a:rPr lang="sk-SK" smtClean="0"/>
              <a:t>6. 6. 2023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57B3973-17FE-49FF-9300-D6D11E45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438AC67-A679-46CF-B9E5-4662E78A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DA3-1012-4023-82C0-47EA5EAF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537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45C061-5B0F-40C9-88A1-B2E2A30E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9F1F11D6-8719-4249-A998-6DD01F430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1994EB4-0A65-41C8-9EAC-BD481C5C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B95-D0BE-45AE-A6D0-28E3424C6B80}" type="datetimeFigureOut">
              <a:rPr lang="sk-SK" smtClean="0"/>
              <a:t>6. 6. 2023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358A8F8-E5F8-4567-BD2C-2F7BB707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3BF27D9-F2DB-4706-9514-83A7D901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DA3-1012-4023-82C0-47EA5EAF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5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7CEA782-0226-4790-83DD-784929A79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570909AC-F09C-4D9B-926F-D28356070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D4C3449-6CAE-4D9D-8A47-2A75BEFF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B95-D0BE-45AE-A6D0-28E3424C6B80}" type="datetimeFigureOut">
              <a:rPr lang="sk-SK" smtClean="0"/>
              <a:t>6. 6. 2023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D082B88-CB68-4090-A122-BA348974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F41B055-89BB-4B11-8474-8A2218B2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DA3-1012-4023-82C0-47EA5EAF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993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225AF-24A2-47AD-BE42-E9A480C8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B7F8E0F-4296-4B2A-954E-04A79D3AA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1062E10-A90C-4577-ADD9-F65D83A6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B95-D0BE-45AE-A6D0-28E3424C6B80}" type="datetimeFigureOut">
              <a:rPr lang="sk-SK" smtClean="0"/>
              <a:t>6. 6. 2023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7D09C1A-A8A4-430D-8846-4FDCEEBF3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2E3CD5E-6D1B-4FA5-BE65-042D3310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DA3-1012-4023-82C0-47EA5EAF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120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73F7FE-81CC-4918-B26F-4CE7D489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17CFAF-085F-4BF9-A353-EFCF4E7A7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E6789E8-70E7-4B2F-AB95-6C34B919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B95-D0BE-45AE-A6D0-28E3424C6B80}" type="datetimeFigureOut">
              <a:rPr lang="sk-SK" smtClean="0"/>
              <a:t>6. 6. 2023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54DA41-D192-4980-A516-2C6E4F7A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7A8433E-9721-4235-9D47-7504EB54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DA3-1012-4023-82C0-47EA5EAF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296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D6EAC-DF33-45D6-844A-0BA48D13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3578F01-5DA8-4483-B1F2-E46A00281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9F579FF-536C-46F1-AC56-E8E76CA1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6CEFB22-0683-41BC-B20B-11AB1186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B95-D0BE-45AE-A6D0-28E3424C6B80}" type="datetimeFigureOut">
              <a:rPr lang="sk-SK" smtClean="0"/>
              <a:t>6. 6. 2023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B5D9890-39E9-4C33-A632-B9D84EEE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EA42519-8CD1-4861-9953-A93B6831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DA3-1012-4023-82C0-47EA5EAF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761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8A5BB-93AB-459C-827E-F4AF791D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8951E1-C606-487B-A702-67DF757AD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126B2D9-23CE-4B22-BABF-344273256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17B2857-4473-4068-AFC0-64D5E419D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F15A475-FA5B-4D0D-B5CE-520227C4D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A83C89F-7B9A-4251-B653-798F701C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B95-D0BE-45AE-A6D0-28E3424C6B80}" type="datetimeFigureOut">
              <a:rPr lang="sk-SK" smtClean="0"/>
              <a:t>6. 6. 2023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E006872-A0A9-45F9-9124-9BB4878F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F2984189-3754-434E-B9E4-C28E0BCF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DA3-1012-4023-82C0-47EA5EAF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624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71FFC8-7821-4850-BFFD-D3DA6D85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7D54CEA-59D6-4DB5-8D62-404B3750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B95-D0BE-45AE-A6D0-28E3424C6B80}" type="datetimeFigureOut">
              <a:rPr lang="sk-SK" smtClean="0"/>
              <a:t>6. 6. 2023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9B78DEF-F757-4A89-ADAD-946010F15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526BF89-7A77-4E3F-9E14-AA929867A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DA3-1012-4023-82C0-47EA5EAF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677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E7F615D-AEAB-476E-B718-96E6E423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B95-D0BE-45AE-A6D0-28E3424C6B80}" type="datetimeFigureOut">
              <a:rPr lang="sk-SK" smtClean="0"/>
              <a:t>6. 6. 2023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14A3142-DABA-4742-BD45-C3F4C9F0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809B968-82C3-4044-9497-7BE71CEE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DA3-1012-4023-82C0-47EA5EAF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269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C52A4-24AD-4B6D-AA4B-6DFC7FFE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4E0B970-CF7A-4EB5-98FF-AE894B1C5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2CAA2D-68C5-4ABD-9344-1233490B5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D34C95D-E3BD-4223-9C08-0D064392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B95-D0BE-45AE-A6D0-28E3424C6B80}" type="datetimeFigureOut">
              <a:rPr lang="sk-SK" smtClean="0"/>
              <a:t>6. 6. 2023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0426498-AA8D-4FE9-94D6-0B079768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F6D8997-6463-4934-A650-010DBC33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DA3-1012-4023-82C0-47EA5EAF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980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7D3DD-227D-4618-8F7C-B034BF77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AD9CE9C-0C52-4D68-8D09-6EEFEFCAAA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3FC361-4F40-4C57-9F1C-7B9A6EF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9C00612-6C4D-4130-B96F-612EF3C2C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22B95-D0BE-45AE-A6D0-28E3424C6B80}" type="datetimeFigureOut">
              <a:rPr lang="sk-SK" smtClean="0"/>
              <a:t>6. 6. 2023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7AF173A-419B-4B78-9847-811538DE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52DD9015-A15F-4542-8669-9BA75E32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13DA3-1012-4023-82C0-47EA5EAF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2035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F01BDB99-245E-48CD-ACB1-ABBFA1B1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6464103-2761-460E-A9F1-E468BF3AC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A0EE6AB-4614-4D75-BABF-BCAC21C67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2B95-D0BE-45AE-A6D0-28E3424C6B80}" type="datetimeFigureOut">
              <a:rPr lang="sk-SK" smtClean="0"/>
              <a:t>6. 6. 2023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3BB3598-43B4-4774-910E-03DB44510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EC85D69-DB2E-479A-BC11-72069E2CE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13DA3-1012-4023-82C0-47EA5EAF66D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203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3E1AD-D220-4FFB-A0D5-FD93B560D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05485"/>
            <a:ext cx="9144000" cy="871804"/>
          </a:xfrm>
        </p:spPr>
        <p:txBody>
          <a:bodyPr>
            <a:normAutofit/>
          </a:bodyPr>
          <a:lstStyle/>
          <a:p>
            <a:r>
              <a:rPr lang="sk-SK" sz="4800" b="1" dirty="0"/>
              <a:t>Kvalitatívna analýza dát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0CB34B-09DA-4C4F-84A6-C60ED2B7E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9750" y="2377289"/>
            <a:ext cx="9144000" cy="617804"/>
          </a:xfrm>
        </p:spPr>
        <p:txBody>
          <a:bodyPr/>
          <a:lstStyle/>
          <a:p>
            <a:r>
              <a:rPr lang="sk-SK" b="1" dirty="0"/>
              <a:t>Ako analyzovať dáta z kvalitatívnych rozhovorov?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E65E09B0-745D-41CD-900C-E3E1ACE5C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78" y="215064"/>
            <a:ext cx="10059272" cy="871804"/>
          </a:xfrm>
          <a:prstGeom prst="rect">
            <a:avLst/>
          </a:prstGeom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0E855293-88CD-4686-99AF-0E9443908A66}"/>
              </a:ext>
            </a:extLst>
          </p:cNvPr>
          <p:cNvSpPr txBox="1">
            <a:spLocks/>
          </p:cNvSpPr>
          <p:nvPr/>
        </p:nvSpPr>
        <p:spPr>
          <a:xfrm>
            <a:off x="47461" y="5689785"/>
            <a:ext cx="11660777" cy="947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000" dirty="0"/>
              <a:t>Mgr. Anna Šestáková, PhD.</a:t>
            </a:r>
          </a:p>
          <a:p>
            <a:pPr algn="l"/>
            <a:r>
              <a:rPr lang="sk-SK" sz="2000" dirty="0"/>
              <a:t>18.4. 2023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59839A8D-256C-4A51-A287-17761FF22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23" y="2795906"/>
            <a:ext cx="5486400" cy="362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59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C76BD-88C8-490B-996F-2A8AE6348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80748" cy="1325563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/>
              <a:t>Deduktívne kódovanie – kódovacia schéma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7EA6230-6E23-4B51-9670-977EB7BEC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888" y="2076942"/>
            <a:ext cx="6001012" cy="4415933"/>
          </a:xfrm>
        </p:spPr>
        <p:txBody>
          <a:bodyPr>
            <a:normAutofit/>
          </a:bodyPr>
          <a:lstStyle/>
          <a:p>
            <a:r>
              <a:rPr lang="sk-SK" sz="1800" dirty="0"/>
              <a:t>Kódovanie prebieha na základe </a:t>
            </a:r>
            <a:r>
              <a:rPr lang="sk-SK" sz="1800" b="1" dirty="0"/>
              <a:t>kódovacej knihy / schémy</a:t>
            </a:r>
          </a:p>
          <a:p>
            <a:endParaRPr lang="sk-SK" sz="1800" b="1" dirty="0"/>
          </a:p>
          <a:p>
            <a:r>
              <a:rPr lang="sk-SK" sz="1800" dirty="0"/>
              <a:t>Schému</a:t>
            </a:r>
            <a:r>
              <a:rPr lang="sk-SK" sz="1800" b="1" dirty="0"/>
              <a:t> pripravíte ešte predtým, než začnete s analýzou</a:t>
            </a:r>
          </a:p>
          <a:p>
            <a:endParaRPr lang="sk-SK" sz="1800" b="1" dirty="0"/>
          </a:p>
          <a:p>
            <a:r>
              <a:rPr lang="sk-SK" sz="1800" dirty="0"/>
              <a:t>Kódovaciu schému tvoríte na základe teórie, resp. vašich poznatkov o skúmanej problematike</a:t>
            </a:r>
          </a:p>
          <a:p>
            <a:endParaRPr lang="sk-SK" sz="1800" dirty="0"/>
          </a:p>
          <a:p>
            <a:r>
              <a:rPr lang="sk-SK" sz="1800" dirty="0"/>
              <a:t>Kódovacia schéma = kódy utriedené do kategórií (väčších významových skupín) s jasnou definíciou</a:t>
            </a:r>
          </a:p>
          <a:p>
            <a:pPr>
              <a:buFontTx/>
              <a:buChar char="-"/>
            </a:pPr>
            <a:r>
              <a:rPr lang="sk-SK" sz="1800" dirty="0"/>
              <a:t>Kódy by mali mať jasnú definíciu a jasné podmienky, kedy ich použiť</a:t>
            </a:r>
          </a:p>
          <a:p>
            <a:pPr>
              <a:buFontTx/>
              <a:buChar char="-"/>
            </a:pPr>
            <a:r>
              <a:rPr lang="sk-SK" sz="1800" dirty="0"/>
              <a:t>Kódy musia byť vzájomne vylučujúce sa</a:t>
            </a:r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6047E480-5560-4AC0-9F13-13AAAB505E84}"/>
              </a:ext>
            </a:extLst>
          </p:cNvPr>
          <p:cNvSpPr/>
          <p:nvPr/>
        </p:nvSpPr>
        <p:spPr>
          <a:xfrm>
            <a:off x="7803560" y="2766218"/>
            <a:ext cx="3803621" cy="13255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Ukážka 4</a:t>
            </a:r>
          </a:p>
          <a:p>
            <a:r>
              <a:rPr lang="sk-SK" dirty="0"/>
              <a:t>Deduktívna kódovacia schéma (výskum o vnímaní demencie a ľudí s demenciou)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94CC1631-E742-4214-BCEE-B949CDF328B9}"/>
              </a:ext>
            </a:extLst>
          </p:cNvPr>
          <p:cNvSpPr/>
          <p:nvPr/>
        </p:nvSpPr>
        <p:spPr>
          <a:xfrm>
            <a:off x="7824669" y="4794956"/>
            <a:ext cx="3803621" cy="12414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Ukážka 5</a:t>
            </a:r>
          </a:p>
          <a:p>
            <a:r>
              <a:rPr lang="sk-SK" dirty="0"/>
              <a:t>Kódovacia schéma vytvorená pre účely nášho výskumu</a:t>
            </a:r>
          </a:p>
        </p:txBody>
      </p:sp>
    </p:spTree>
    <p:extLst>
      <p:ext uri="{BB962C8B-B14F-4D97-AF65-F5344CB8AC3E}">
        <p14:creationId xmlns:p14="http://schemas.microsoft.com/office/powerpoint/2010/main" val="2162637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8DDBE-FF4D-47B7-8E95-109DA2C5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b="1" dirty="0"/>
              <a:t>Dáta sú okódované – čo ďalej?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9C214C17-13A9-44A4-BF0E-BA5E1FF82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1472" y="1789010"/>
            <a:ext cx="4389329" cy="2926219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6A1EE45-3D1D-4FE7-8C66-CCDB1248F81B}"/>
              </a:ext>
            </a:extLst>
          </p:cNvPr>
          <p:cNvSpPr txBox="1"/>
          <p:nvPr/>
        </p:nvSpPr>
        <p:spPr>
          <a:xfrm>
            <a:off x="711199" y="1665023"/>
            <a:ext cx="60250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/>
              <a:t>Pozeráme sa na analyzované prípady ako celok – čo majú spoločné? V čom sa líšia?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b="1" dirty="0"/>
              <a:t>Aké odpovede nám dávajú dáta na naše výskumné otázky?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sk-SK" b="1" dirty="0"/>
              <a:t>Hlavná výskumná otázka:</a:t>
            </a:r>
          </a:p>
          <a:p>
            <a:endParaRPr lang="sk-SK" b="1" dirty="0"/>
          </a:p>
          <a:p>
            <a:r>
              <a:rPr lang="sk-SK" dirty="0"/>
              <a:t>Aká je participatívna prax na jednotlivých úradoch VÚC?</a:t>
            </a:r>
          </a:p>
          <a:p>
            <a:endParaRPr lang="sk-SK" dirty="0"/>
          </a:p>
          <a:p>
            <a:r>
              <a:rPr lang="sk-SK" i="1" dirty="0"/>
              <a:t>Resp.:</a:t>
            </a:r>
          </a:p>
          <a:p>
            <a:endParaRPr lang="sk-SK" dirty="0"/>
          </a:p>
          <a:p>
            <a:r>
              <a:rPr lang="sk-SK" dirty="0"/>
              <a:t>Ak sa konkrétny odbor rozhodne pripraviť nejaký materiál / regionálnu politiku s účasťou verejnosti, aký je štandardný postup? </a:t>
            </a:r>
          </a:p>
          <a:p>
            <a:endParaRPr lang="sk-SK" b="1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04FA9579-0850-48EA-91C9-3A80F9FBA092}"/>
              </a:ext>
            </a:extLst>
          </p:cNvPr>
          <p:cNvSpPr/>
          <p:nvPr/>
        </p:nvSpPr>
        <p:spPr>
          <a:xfrm>
            <a:off x="7091472" y="5251451"/>
            <a:ext cx="3747911" cy="12414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Ukážka</a:t>
            </a:r>
          </a:p>
          <a:p>
            <a:r>
              <a:rPr lang="sk-SK" dirty="0"/>
              <a:t>Pomocná šablóna na analýzu dát</a:t>
            </a:r>
          </a:p>
        </p:txBody>
      </p:sp>
    </p:spTree>
    <p:extLst>
      <p:ext uri="{BB962C8B-B14F-4D97-AF65-F5344CB8AC3E}">
        <p14:creationId xmlns:p14="http://schemas.microsoft.com/office/powerpoint/2010/main" val="1349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C5A224-68D0-42BC-84A2-BE2B14C1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03" y="400832"/>
            <a:ext cx="8342953" cy="6158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/>
              <a:t>Postup analýzy dát z rozhovorov:</a:t>
            </a:r>
          </a:p>
          <a:p>
            <a:pPr marL="0" indent="0">
              <a:buNone/>
            </a:pPr>
            <a:endParaRPr lang="sk-SK" sz="2000" b="1" dirty="0"/>
          </a:p>
          <a:p>
            <a:pPr marL="342900" indent="-342900">
              <a:buAutoNum type="arabicPeriod"/>
            </a:pPr>
            <a:r>
              <a:rPr lang="sk-SK" sz="1600" dirty="0"/>
              <a:t>Okóduj prepisy podľa pripravenej kódovacej schémy.</a:t>
            </a:r>
          </a:p>
          <a:p>
            <a:pPr marL="0" indent="0">
              <a:buNone/>
            </a:pPr>
            <a:r>
              <a:rPr lang="sk-SK" sz="1600" dirty="0"/>
              <a:t>Výsledok: Prepisy rozhovorov sú vďaka kódom rozdelené na menšie časti na základe ich významu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sk-SK" sz="1600" dirty="0"/>
              <a:t>2. Zodpovedaj pomocné otázky na základe kódovaných úsekov dát</a:t>
            </a:r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endParaRPr lang="sk-SK" sz="1600" dirty="0"/>
          </a:p>
          <a:p>
            <a:pPr marL="0" indent="0">
              <a:buNone/>
            </a:pPr>
            <a:r>
              <a:rPr lang="sk-SK" sz="1600" b="1" dirty="0"/>
              <a:t>Dostanete (podklady pre analýzu dát):</a:t>
            </a:r>
          </a:p>
          <a:p>
            <a:pPr marL="342900" indent="-342900">
              <a:buAutoNum type="arabicPeriod"/>
            </a:pPr>
            <a:r>
              <a:rPr lang="sk-SK" sz="1600" dirty="0"/>
              <a:t>Kódovaciu schému</a:t>
            </a:r>
          </a:p>
          <a:p>
            <a:pPr marL="342900" indent="-342900">
              <a:buAutoNum type="arabicPeriod"/>
            </a:pPr>
            <a:r>
              <a:rPr lang="sk-SK" sz="1600" dirty="0"/>
              <a:t>Hand-out (stručné zhrnutie školenia – presný popis krokov, čo máte robiť)</a:t>
            </a:r>
          </a:p>
          <a:p>
            <a:pPr marL="342900" indent="-342900">
              <a:buAutoNum type="arabicPeriod"/>
            </a:pPr>
            <a:r>
              <a:rPr lang="sk-SK" sz="1600" dirty="0"/>
              <a:t>Šablónu s otázkami (výstup do diagnostiky)</a:t>
            </a:r>
          </a:p>
          <a:p>
            <a:pPr marL="342900" indent="-342900">
              <a:buAutoNum type="arabicPeriod"/>
            </a:pPr>
            <a:r>
              <a:rPr lang="sk-SK" sz="1600" dirty="0"/>
              <a:t>Túto prezentáciu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4C1C66B0-9139-4984-97E0-1E81DA0B467E}"/>
              </a:ext>
            </a:extLst>
          </p:cNvPr>
          <p:cNvSpPr/>
          <p:nvPr/>
        </p:nvSpPr>
        <p:spPr>
          <a:xfrm>
            <a:off x="451556" y="2944673"/>
            <a:ext cx="2901708" cy="107032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Ukážka</a:t>
            </a:r>
          </a:p>
          <a:p>
            <a:pPr algn="ctr"/>
            <a:r>
              <a:rPr lang="sk-SK" dirty="0"/>
              <a:t>Hand-out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7DA64A7F-4D4E-424D-9C3C-4B254AF2E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141" y="4391438"/>
            <a:ext cx="3233939" cy="2692351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8E06717B-6E4A-45E4-A88D-EFEA1A3CE6C9}"/>
              </a:ext>
            </a:extLst>
          </p:cNvPr>
          <p:cNvSpPr/>
          <p:nvPr/>
        </p:nvSpPr>
        <p:spPr>
          <a:xfrm>
            <a:off x="7669861" y="3038829"/>
            <a:ext cx="3494850" cy="107032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Cvičenie </a:t>
            </a:r>
          </a:p>
          <a:p>
            <a:pPr algn="ctr"/>
            <a:r>
              <a:rPr lang="sk-SK" dirty="0"/>
              <a:t>Kódovanie dát podľa pripravenej schémy</a:t>
            </a:r>
          </a:p>
        </p:txBody>
      </p:sp>
    </p:spTree>
    <p:extLst>
      <p:ext uri="{BB962C8B-B14F-4D97-AF65-F5344CB8AC3E}">
        <p14:creationId xmlns:p14="http://schemas.microsoft.com/office/powerpoint/2010/main" val="359466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8CB31C1-79E8-4E1B-838A-80E88D939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91" y="388308"/>
            <a:ext cx="11574050" cy="6225434"/>
          </a:xfrm>
        </p:spPr>
        <p:txBody>
          <a:bodyPr/>
          <a:lstStyle/>
          <a:p>
            <a:pPr marL="0" indent="0" algn="ctr">
              <a:buNone/>
            </a:pPr>
            <a:r>
              <a:rPr lang="sk-SK" dirty="0"/>
              <a:t>Vaše skúsenosti s kvalitatívnou analýzou dát?</a:t>
            </a:r>
          </a:p>
          <a:p>
            <a:pPr marL="0" indent="0" algn="ctr">
              <a:buNone/>
            </a:pPr>
            <a:endParaRPr lang="sk-SK" sz="2000" dirty="0"/>
          </a:p>
          <a:p>
            <a:pPr marL="0" indent="0" algn="ctr">
              <a:buNone/>
            </a:pPr>
            <a:r>
              <a:rPr lang="sk-SK" sz="2000" dirty="0"/>
              <a:t>Analyzovali ste niekedy.... </a:t>
            </a:r>
          </a:p>
          <a:p>
            <a:pPr marL="0" indent="0" algn="ctr">
              <a:buNone/>
            </a:pPr>
            <a:r>
              <a:rPr lang="sk-SK" sz="1800" dirty="0"/>
              <a:t>Rozhovory?</a:t>
            </a:r>
          </a:p>
          <a:p>
            <a:pPr marL="0" indent="0" algn="ctr">
              <a:buNone/>
            </a:pPr>
            <a:r>
              <a:rPr lang="sk-SK" sz="1800" dirty="0"/>
              <a:t>Fokusové skupiny?</a:t>
            </a:r>
          </a:p>
          <a:p>
            <a:pPr marL="0" indent="0" algn="ctr">
              <a:buNone/>
            </a:pPr>
            <a:r>
              <a:rPr lang="sk-SK" sz="1800" dirty="0"/>
              <a:t>Dokumentáciu alebo iné texty?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605A7BD-F2C0-40C7-A362-516C5A706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59" y="3186329"/>
            <a:ext cx="5574081" cy="32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6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2A131-D0AA-476A-B88D-208F20DAF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8564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/>
              <a:t>Hlavné rozdiely – kvalitatívna vs. kvantitatívna analýza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A0FE6D-01AD-4CF4-BC16-6836C8BE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2" y="1433690"/>
            <a:ext cx="6027649" cy="5242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/>
              <a:t>Tab. 1 – Hlavné rozdiely (kvantit. vs kvalitatívny výskum)</a:t>
            </a:r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  <a:p>
            <a:r>
              <a:rPr lang="sk-SK" sz="1800" dirty="0"/>
              <a:t>Neexistuje žiadny jediný „správny“ spôsob / presný návod, ako robiť kvalitatívnu analýzu</a:t>
            </a:r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3325994-AB5A-43DB-B14C-4D5BE0D24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282" y="1918826"/>
            <a:ext cx="4726478" cy="3404937"/>
          </a:xfrm>
          <a:prstGeom prst="rect">
            <a:avLst/>
          </a:prstGeom>
        </p:spPr>
      </p:pic>
      <p:graphicFrame>
        <p:nvGraphicFramePr>
          <p:cNvPr id="5" name="Tabuľka 5">
            <a:extLst>
              <a:ext uri="{FF2B5EF4-FFF2-40B4-BE49-F238E27FC236}">
                <a16:creationId xmlns:a16="http://schemas.microsoft.com/office/drawing/2014/main" id="{3CCAA68B-95F6-4781-8E44-8820D989C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676044"/>
              </p:ext>
            </p:extLst>
          </p:nvPr>
        </p:nvGraphicFramePr>
        <p:xfrm>
          <a:off x="282223" y="1918826"/>
          <a:ext cx="6626578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65">
                  <a:extLst>
                    <a:ext uri="{9D8B030D-6E8A-4147-A177-3AD203B41FA5}">
                      <a16:colId xmlns:a16="http://schemas.microsoft.com/office/drawing/2014/main" val="3355291566"/>
                    </a:ext>
                  </a:extLst>
                </a:gridCol>
                <a:gridCol w="3024654">
                  <a:extLst>
                    <a:ext uri="{9D8B030D-6E8A-4147-A177-3AD203B41FA5}">
                      <a16:colId xmlns:a16="http://schemas.microsoft.com/office/drawing/2014/main" val="3151782187"/>
                    </a:ext>
                  </a:extLst>
                </a:gridCol>
                <a:gridCol w="2208859">
                  <a:extLst>
                    <a:ext uri="{9D8B030D-6E8A-4147-A177-3AD203B41FA5}">
                      <a16:colId xmlns:a16="http://schemas.microsoft.com/office/drawing/2014/main" val="806680033"/>
                    </a:ext>
                  </a:extLst>
                </a:gridCol>
              </a:tblGrid>
              <a:tr h="327781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Kvalitatívny výskum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Kvantitatívny výskum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34826"/>
                  </a:ext>
                </a:extLst>
              </a:tr>
              <a:tr h="327781">
                <a:tc>
                  <a:txBody>
                    <a:bodyPr/>
                    <a:lstStyle/>
                    <a:p>
                      <a:r>
                        <a:rPr lang="sk-SK" sz="1600" b="1" dirty="0"/>
                        <a:t>Zameranie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Význam, skúsenosť, príbeh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Kvantita, frekvencia, rozsah 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861174"/>
                  </a:ext>
                </a:extLst>
              </a:tr>
              <a:tr h="327781">
                <a:tc>
                  <a:txBody>
                    <a:bodyPr/>
                    <a:lstStyle/>
                    <a:p>
                      <a:r>
                        <a:rPr lang="sk-SK" sz="1600" b="1" dirty="0"/>
                        <a:t>Dizajn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Flexibilný, vyvíja sa počas výskumu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Štrukturovaný, vopred určený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64803"/>
                  </a:ext>
                </a:extLst>
              </a:tr>
              <a:tr h="327781">
                <a:tc>
                  <a:txBody>
                    <a:bodyPr/>
                    <a:lstStyle/>
                    <a:p>
                      <a:r>
                        <a:rPr lang="sk-SK" sz="1600" b="1" dirty="0"/>
                        <a:t>Výskumné ciele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Podrobný popis, porozumenie,interpretácia, tvorba novej teórie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Kvantifikácia, testovanie teórie, predikcia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426985"/>
                  </a:ext>
                </a:extLst>
              </a:tr>
              <a:tr h="327781">
                <a:tc>
                  <a:txBody>
                    <a:bodyPr/>
                    <a:lstStyle/>
                    <a:p>
                      <a:r>
                        <a:rPr lang="sk-SK" sz="1600" b="1" dirty="0"/>
                        <a:t>Filozofické ukotvenie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Anti-pozitivizmus, kritické smery, sociálny konštrukcionizmus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Pozitivizmus, post-pozitivizmus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11494"/>
                  </a:ext>
                </a:extLst>
              </a:tr>
              <a:tr h="327781">
                <a:tc>
                  <a:txBody>
                    <a:bodyPr/>
                    <a:lstStyle/>
                    <a:p>
                      <a:r>
                        <a:rPr lang="sk-SK" sz="1600" b="1" dirty="0"/>
                        <a:t>Metódy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Rozhovor, fokusová skupina, analýza dokumentov, pozorovanie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Dotazník, kvázi-experiment, experiment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790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24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F53861-DD02-4D18-ABD8-7DA7CD8E8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b="1" dirty="0"/>
              <a:t>Základné postupy pri kvalitatívnej analýze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77BCA9-124D-42B8-BA21-175B7B4DD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9" y="1690688"/>
            <a:ext cx="11559822" cy="4802187"/>
          </a:xfrm>
        </p:spPr>
        <p:txBody>
          <a:bodyPr>
            <a:normAutofit/>
          </a:bodyPr>
          <a:lstStyle/>
          <a:p>
            <a:r>
              <a:rPr lang="sk-SK" sz="1600" dirty="0"/>
              <a:t>Kvalitatívne prístupy – nie sú založené na jednej teórii / jednom teoretickom prístupe</a:t>
            </a:r>
          </a:p>
          <a:p>
            <a:r>
              <a:rPr lang="sk-SK" sz="1600" dirty="0"/>
              <a:t>Obrovské množstvo rôznych prístupov (napr. zakotvená teória, etnografické prístupy, fenomenologické prístupy, diskurzívne prístupy (analýza jazyka), etnometodológia, naratívne prístupy, atď.)</a:t>
            </a:r>
          </a:p>
          <a:p>
            <a:r>
              <a:rPr lang="sk-SK" sz="1600" dirty="0"/>
              <a:t>Bez ohľadu na to, aký typ analýzy použitete, prvým krokom je zvyčajne </a:t>
            </a:r>
            <a:r>
              <a:rPr lang="sk-SK" sz="1600" b="1" dirty="0"/>
              <a:t>kódovanie dát</a:t>
            </a:r>
          </a:p>
          <a:p>
            <a:r>
              <a:rPr lang="sk-SK" sz="1600" b="1" dirty="0"/>
              <a:t>Kód </a:t>
            </a:r>
            <a:r>
              <a:rPr lang="sk-SK" sz="1600" dirty="0"/>
              <a:t>= zvyčajne slovo alebo krátka fráza, ktorá umožňuje zoskupovanie a kategorizáciu dát s podobným významom</a:t>
            </a:r>
          </a:p>
          <a:p>
            <a:r>
              <a:rPr lang="sk-SK" sz="1600" dirty="0"/>
              <a:t>Kóduje sa významovo ucelený úsek dát</a:t>
            </a:r>
          </a:p>
          <a:p>
            <a:pPr>
              <a:buFontTx/>
              <a:buChar char="-"/>
            </a:pPr>
            <a:r>
              <a:rPr lang="sk-SK" sz="1600" dirty="0"/>
              <a:t>Ako puzzle : hľadáte kúsky, ktoré sú podobné</a:t>
            </a:r>
          </a:p>
          <a:p>
            <a:pPr marL="0" indent="0">
              <a:buNone/>
            </a:pPr>
            <a:endParaRPr lang="sk-SK" sz="1600" b="1" dirty="0"/>
          </a:p>
          <a:p>
            <a:pPr marL="0" indent="0">
              <a:buNone/>
            </a:pPr>
            <a:r>
              <a:rPr lang="sk-SK" sz="1600" b="1" dirty="0"/>
              <a:t>Výhody kódovania:</a:t>
            </a:r>
          </a:p>
          <a:p>
            <a:r>
              <a:rPr lang="sk-SK" sz="1600" dirty="0"/>
              <a:t>Systematický postup pri analýze</a:t>
            </a:r>
          </a:p>
          <a:p>
            <a:r>
              <a:rPr lang="sk-SK" sz="1600" dirty="0"/>
              <a:t>Prevencia voči opakovanému čítaniu dlhých prepisov </a:t>
            </a:r>
          </a:p>
          <a:p>
            <a:r>
              <a:rPr lang="sk-SK" sz="1600" dirty="0"/>
              <a:t>Umožňuje zoskupovanie a preskupovanie úsekov dát</a:t>
            </a:r>
          </a:p>
          <a:p>
            <a:r>
              <a:rPr lang="sk-SK" sz="1600" dirty="0"/>
              <a:t>Umožňuje identifikáciu vzťahov a súvislostí </a:t>
            </a:r>
          </a:p>
          <a:p>
            <a:r>
              <a:rPr lang="sk-SK" sz="1600" dirty="0"/>
              <a:t>Nezávislé kódovanie zvyšuje spoľahlivosť analýzy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8DE8D06-B1F5-4CCB-AEB1-5616C4BC3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95" y="3349653"/>
            <a:ext cx="4231051" cy="30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3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5081D-4983-446D-AED2-66881D51C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7986"/>
          </a:xfrm>
        </p:spPr>
        <p:txBody>
          <a:bodyPr>
            <a:normAutofit/>
          </a:bodyPr>
          <a:lstStyle/>
          <a:p>
            <a:pPr algn="ctr"/>
            <a:r>
              <a:rPr lang="sk-SK" sz="2400" b="1" dirty="0"/>
              <a:t>Induktívne vs. deduktívne kódovanie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85B078E-B24E-4243-BE8B-AAA354CE9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55" y="1444978"/>
            <a:ext cx="11029246" cy="5136444"/>
          </a:xfrm>
        </p:spPr>
        <p:txBody>
          <a:bodyPr>
            <a:normAutofit/>
          </a:bodyPr>
          <a:lstStyle/>
          <a:p>
            <a:r>
              <a:rPr lang="sk-SK" sz="2000" dirty="0"/>
              <a:t>Induktívne = „zdola“, z dát </a:t>
            </a:r>
            <a:r>
              <a:rPr lang="sk-SK" sz="1700" i="1" dirty="0"/>
              <a:t>(používame ho, keď „nevieme, čo (v dátach) nájdeme“)</a:t>
            </a:r>
          </a:p>
          <a:p>
            <a:r>
              <a:rPr lang="sk-SK" sz="2000" dirty="0"/>
              <a:t>Deduktívne = „zhora“, z teórie </a:t>
            </a:r>
            <a:r>
              <a:rPr lang="sk-SK" sz="1700" i="1" dirty="0"/>
              <a:t>(používame ho, keď sú dostupné poznatky a teória v skúmanej oblasti)</a:t>
            </a:r>
          </a:p>
          <a:p>
            <a:r>
              <a:rPr lang="sk-SK" sz="2000" u="sng" dirty="0"/>
              <a:t>Kombinácia (deduktívno – induktívne)</a:t>
            </a:r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pPr marL="0" indent="0">
              <a:buNone/>
            </a:pPr>
            <a:r>
              <a:rPr lang="sk-SK" sz="2000" b="1" dirty="0"/>
              <a:t>Induktívne kódovanie:</a:t>
            </a:r>
          </a:p>
          <a:p>
            <a:r>
              <a:rPr lang="sk-SK" sz="2000" dirty="0"/>
              <a:t>Základné kódovanie (kódy) – kategórie / témy – teória </a:t>
            </a:r>
          </a:p>
          <a:p>
            <a:r>
              <a:rPr lang="sk-SK" sz="2000" dirty="0"/>
              <a:t>Základné kódy nie sú témy!</a:t>
            </a:r>
          </a:p>
          <a:p>
            <a:r>
              <a:rPr lang="sk-SK" sz="2000" dirty="0"/>
              <a:t>Kategórie a témy = organizujú a utrieďujú jednotlivé kódy</a:t>
            </a:r>
          </a:p>
          <a:p>
            <a:r>
              <a:rPr lang="sk-SK" sz="2000" dirty="0"/>
              <a:t>Téma označuje opakujúci sa vzorec v dátach</a:t>
            </a:r>
          </a:p>
          <a:p>
            <a:r>
              <a:rPr lang="sk-SK" sz="2000" dirty="0"/>
              <a:t>Vzťahy medzi témami / kategóriami je možné zobraziť vizuálne </a:t>
            </a: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64E13DEE-4295-483C-9AD1-EABC27B3A6F2}"/>
              </a:ext>
            </a:extLst>
          </p:cNvPr>
          <p:cNvSpPr/>
          <p:nvPr/>
        </p:nvSpPr>
        <p:spPr>
          <a:xfrm>
            <a:off x="7732891" y="5063067"/>
            <a:ext cx="3364088" cy="11532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Ukážky</a:t>
            </a:r>
          </a:p>
          <a:p>
            <a:r>
              <a:rPr lang="sk-SK" dirty="0"/>
              <a:t>Zlučovanie kódov do tém</a:t>
            </a:r>
          </a:p>
          <a:p>
            <a:r>
              <a:rPr lang="sk-SK" dirty="0"/>
              <a:t>Vizualizácia – vzťahy medzi témami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18BE47D6-5A3A-47EF-8CDC-CC71B19A238F}"/>
              </a:ext>
            </a:extLst>
          </p:cNvPr>
          <p:cNvSpPr/>
          <p:nvPr/>
        </p:nvSpPr>
        <p:spPr>
          <a:xfrm>
            <a:off x="7732890" y="3062289"/>
            <a:ext cx="3237089" cy="11532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Cvičenie</a:t>
            </a:r>
          </a:p>
          <a:p>
            <a:pPr algn="ctr"/>
            <a:r>
              <a:rPr lang="sk-SK" dirty="0"/>
              <a:t>Induktívne kódovanie</a:t>
            </a:r>
          </a:p>
        </p:txBody>
      </p:sp>
    </p:spTree>
    <p:extLst>
      <p:ext uri="{BB962C8B-B14F-4D97-AF65-F5344CB8AC3E}">
        <p14:creationId xmlns:p14="http://schemas.microsoft.com/office/powerpoint/2010/main" val="398310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 Codes grouped into themes based on type of code | Download Scientific  Diagram">
            <a:extLst>
              <a:ext uri="{FF2B5EF4-FFF2-40B4-BE49-F238E27FC236}">
                <a16:creationId xmlns:a16="http://schemas.microsoft.com/office/drawing/2014/main" id="{72900F95-BEED-46A6-B482-AE27E9111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15" y="1925813"/>
            <a:ext cx="4623218" cy="33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78C63553-6E90-4DDA-9945-A5405361B7B7}"/>
              </a:ext>
            </a:extLst>
          </p:cNvPr>
          <p:cNvSpPr txBox="1"/>
          <p:nvPr/>
        </p:nvSpPr>
        <p:spPr>
          <a:xfrm>
            <a:off x="756356" y="553156"/>
            <a:ext cx="2201333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Ukážka 1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03ADAB8E-6869-4DC1-BF03-155407BDCE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39"/>
          <a:stretch/>
        </p:blipFill>
        <p:spPr>
          <a:xfrm>
            <a:off x="0" y="1704621"/>
            <a:ext cx="6882825" cy="380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5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jekt pre obsah 1">
            <a:extLst>
              <a:ext uri="{FF2B5EF4-FFF2-40B4-BE49-F238E27FC236}">
                <a16:creationId xmlns:a16="http://schemas.microsoft.com/office/drawing/2014/main" id="{5C006B94-B59D-415A-A9A1-AC7E926B2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843" y="334491"/>
            <a:ext cx="8647289" cy="6503315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0A007278-FF1A-425E-876E-2F4080B28CCF}"/>
              </a:ext>
            </a:extLst>
          </p:cNvPr>
          <p:cNvSpPr txBox="1"/>
          <p:nvPr/>
        </p:nvSpPr>
        <p:spPr>
          <a:xfrm>
            <a:off x="428978" y="756356"/>
            <a:ext cx="296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Ukážka 2</a:t>
            </a:r>
          </a:p>
        </p:txBody>
      </p:sp>
    </p:spTree>
    <p:extLst>
      <p:ext uri="{BB962C8B-B14F-4D97-AF65-F5344CB8AC3E}">
        <p14:creationId xmlns:p14="http://schemas.microsoft.com/office/powerpoint/2010/main" val="250795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2623ADF-F117-44D8-9DE4-49E0EB0B6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2681" y="1019199"/>
            <a:ext cx="8533561" cy="5147734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CCFB6EE-887E-4329-B601-47A8E14065C7}"/>
              </a:ext>
            </a:extLst>
          </p:cNvPr>
          <p:cNvSpPr txBox="1"/>
          <p:nvPr/>
        </p:nvSpPr>
        <p:spPr>
          <a:xfrm>
            <a:off x="541867" y="349956"/>
            <a:ext cx="2991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Ukážka 3</a:t>
            </a:r>
          </a:p>
        </p:txBody>
      </p:sp>
    </p:spTree>
    <p:extLst>
      <p:ext uri="{BB962C8B-B14F-4D97-AF65-F5344CB8AC3E}">
        <p14:creationId xmlns:p14="http://schemas.microsoft.com/office/powerpoint/2010/main" val="1194747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E53CD0-4FAD-4236-8A5B-AD96CAF49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80" y="341489"/>
            <a:ext cx="10058398" cy="6175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800" b="1" dirty="0"/>
              <a:t>Induktívne kódovanie – sumarizácia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r>
              <a:rPr lang="sk-SK" sz="1800" dirty="0"/>
              <a:t>Ako na to:</a:t>
            </a:r>
          </a:p>
          <a:p>
            <a:pPr marL="0" indent="0">
              <a:buNone/>
            </a:pPr>
            <a:endParaRPr lang="sk-SK" sz="800" dirty="0"/>
          </a:p>
          <a:p>
            <a:pPr marL="342900" indent="-342900">
              <a:buAutoNum type="arabicPeriod"/>
            </a:pPr>
            <a:r>
              <a:rPr lang="sk-SK" sz="1400" dirty="0"/>
              <a:t>Prečítajte si (celé) dáta (napr. všetky rozhovory, všetky prepisy fokusových skupín, atď.)</a:t>
            </a:r>
          </a:p>
          <a:p>
            <a:pPr marL="342900" indent="-342900">
              <a:buAutoNum type="arabicPeriod"/>
            </a:pPr>
            <a:r>
              <a:rPr lang="sk-SK" sz="1400" dirty="0"/>
              <a:t>Vyznačte si významové celky, ktoré budete kódovať</a:t>
            </a:r>
          </a:p>
          <a:p>
            <a:pPr marL="342900" indent="-342900">
              <a:buAutoNum type="arabicPeriod"/>
            </a:pPr>
            <a:r>
              <a:rPr lang="sk-SK" sz="1400" dirty="0"/>
              <a:t>K danému významovému celku priraďte kód / kódy</a:t>
            </a:r>
          </a:p>
          <a:p>
            <a:pPr marL="342900" indent="-342900">
              <a:buAutoNum type="arabicPeriod"/>
            </a:pPr>
            <a:r>
              <a:rPr lang="sk-SK" sz="1400" dirty="0"/>
              <a:t>Pokúste sa spojiť kódy do väčších významových celkov (kategórií / tém)</a:t>
            </a:r>
          </a:p>
          <a:p>
            <a:pPr marL="342900" indent="-342900">
              <a:buAutoNum type="arabicPeriod"/>
            </a:pPr>
            <a:r>
              <a:rPr lang="sk-SK" sz="1400" dirty="0"/>
              <a:t>Rozlíšte hlavné témy a sub-témy </a:t>
            </a:r>
          </a:p>
          <a:p>
            <a:pPr marL="342900" indent="-342900">
              <a:buAutoNum type="arabicPeriod"/>
            </a:pPr>
            <a:r>
              <a:rPr lang="sk-SK" sz="1400" dirty="0"/>
              <a:t>Vytvorte vizualizáciu vzťahov medzi témami a sub-témami</a:t>
            </a:r>
          </a:p>
          <a:p>
            <a:pPr marL="0" indent="0">
              <a:buNone/>
            </a:pPr>
            <a:r>
              <a:rPr lang="sk-SK" sz="1400" dirty="0"/>
              <a:t>8.      Výsledkom induktívnej analýzy môže byť napr. popis tém a ich vzájomných vzťahov, ale aj nová teória</a:t>
            </a:r>
          </a:p>
          <a:p>
            <a:pPr marL="0" indent="0">
              <a:buNone/>
            </a:pPr>
            <a:endParaRPr lang="sk-SK" sz="18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F8B3785-C761-44B2-B9CA-CECC2DB71206}"/>
              </a:ext>
            </a:extLst>
          </p:cNvPr>
          <p:cNvSpPr txBox="1"/>
          <p:nvPr/>
        </p:nvSpPr>
        <p:spPr>
          <a:xfrm>
            <a:off x="7372703" y="4765846"/>
            <a:ext cx="432364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/>
              <a:t>Návody na Youtube: </a:t>
            </a:r>
          </a:p>
          <a:p>
            <a:r>
              <a:rPr lang="sk-SK" dirty="0"/>
              <a:t>Kľ. slová - coding, qualitative analysis, thematic analysis, coding in qualitative research, codes into themes, a pod.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27E6E6C6-4C19-4AC4-9554-DB64263C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2" y="4504267"/>
            <a:ext cx="6232526" cy="20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3115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755</Words>
  <Application>Microsoft Office PowerPoint</Application>
  <PresentationFormat>Širokouhlá</PresentationFormat>
  <Paragraphs>144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Motív Office</vt:lpstr>
      <vt:lpstr>Kvalitatívna analýza dát</vt:lpstr>
      <vt:lpstr>Prezentácia programu PowerPoint</vt:lpstr>
      <vt:lpstr>Hlavné rozdiely – kvalitatívna vs. kvantitatívna analýza</vt:lpstr>
      <vt:lpstr>Základné postupy pri kvalitatívnej analýze</vt:lpstr>
      <vt:lpstr>Induktívne vs. deduktívne kódovanie</vt:lpstr>
      <vt:lpstr>Prezentácia programu PowerPoint</vt:lpstr>
      <vt:lpstr>Prezentácia programu PowerPoint</vt:lpstr>
      <vt:lpstr>Prezentácia programu PowerPoint</vt:lpstr>
      <vt:lpstr>Prezentácia programu PowerPoint</vt:lpstr>
      <vt:lpstr>Deduktívne kódovanie – kódovacia schéma</vt:lpstr>
      <vt:lpstr>Dáta sú okódované – čo ďalej?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Kvalitatívna analýza dát</dc:title>
  <dc:creator>Admin</dc:creator>
  <cp:lastModifiedBy>Admin</cp:lastModifiedBy>
  <cp:revision>81</cp:revision>
  <dcterms:created xsi:type="dcterms:W3CDTF">2023-05-24T11:22:22Z</dcterms:created>
  <dcterms:modified xsi:type="dcterms:W3CDTF">2023-06-06T09:02:04Z</dcterms:modified>
</cp:coreProperties>
</file>